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3664470" y="3797236"/>
            <a:ext cx="10959060" cy="2692528"/>
          </a:xfrm>
          <a:custGeom>
            <a:avLst/>
            <a:gdLst/>
            <a:ahLst/>
            <a:cxnLst/>
            <a:rect r="r" b="b" t="t" l="l"/>
            <a:pathLst>
              <a:path h="2692528" w="10959060">
                <a:moveTo>
                  <a:pt x="0" y="0"/>
                </a:moveTo>
                <a:lnTo>
                  <a:pt x="10959060" y="0"/>
                </a:lnTo>
                <a:lnTo>
                  <a:pt x="10959060" y="2692528"/>
                </a:lnTo>
                <a:lnTo>
                  <a:pt x="0" y="2692528"/>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655916" y="4137025"/>
            <a:ext cx="14976169" cy="2879725"/>
          </a:xfrm>
          <a:prstGeom prst="rect">
            <a:avLst/>
          </a:prstGeom>
        </p:spPr>
        <p:txBody>
          <a:bodyPr anchor="t" rtlCol="false" tIns="0" lIns="0" bIns="0" rIns="0">
            <a:spAutoFit/>
          </a:bodyPr>
          <a:lstStyle/>
          <a:p>
            <a:pPr algn="ctr">
              <a:lnSpc>
                <a:spcPts val="7699"/>
              </a:lnSpc>
            </a:pPr>
            <a:r>
              <a:rPr lang="en-US" sz="5499" spc="1099">
                <a:solidFill>
                  <a:srgbClr val="FFFFFF"/>
                </a:solidFill>
                <a:latin typeface="Montserrat Classic"/>
              </a:rPr>
              <a:t>A CONTINUACION PRESENTACION DE PROTOTIPO...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38157" y="1028700"/>
            <a:ext cx="3086100" cy="3086100"/>
            <a:chOff x="0" y="0"/>
            <a:chExt cx="4114800" cy="4114800"/>
          </a:xfrm>
        </p:grpSpPr>
        <p:pic>
          <p:nvPicPr>
            <p:cNvPr name="Picture 3" id="3"/>
            <p:cNvPicPr>
              <a:picLocks noChangeAspect="true"/>
            </p:cNvPicPr>
            <p:nvPr/>
          </p:nvPicPr>
          <p:blipFill>
            <a:blip r:embed="rId2"/>
            <a:srcRect l="0" t="0" r="0" b="0"/>
            <a:stretch>
              <a:fillRect/>
            </a:stretch>
          </p:blipFill>
          <p:spPr>
            <a:xfrm flipH="false" flipV="false">
              <a:off x="0" y="0"/>
              <a:ext cx="4114800" cy="4114800"/>
            </a:xfrm>
            <a:prstGeom prst="rect">
              <a:avLst/>
            </a:prstGeom>
          </p:spPr>
        </p:pic>
      </p:grpSp>
      <p:grpSp>
        <p:nvGrpSpPr>
          <p:cNvPr name="Group 4" id="4"/>
          <p:cNvGrpSpPr/>
          <p:nvPr/>
        </p:nvGrpSpPr>
        <p:grpSpPr>
          <a:xfrm rot="0">
            <a:off x="5338157" y="5643856"/>
            <a:ext cx="3086100" cy="3086100"/>
            <a:chOff x="0" y="0"/>
            <a:chExt cx="4114800" cy="4114800"/>
          </a:xfrm>
        </p:grpSpPr>
        <p:pic>
          <p:nvPicPr>
            <p:cNvPr name="Picture 5" id="5"/>
            <p:cNvPicPr>
              <a:picLocks noChangeAspect="true"/>
            </p:cNvPicPr>
            <p:nvPr/>
          </p:nvPicPr>
          <p:blipFill>
            <a:blip r:embed="rId3"/>
            <a:srcRect l="0" t="0" r="0" b="0"/>
            <a:stretch>
              <a:fillRect/>
            </a:stretch>
          </p:blipFill>
          <p:spPr>
            <a:xfrm flipH="false" flipV="false">
              <a:off x="0" y="0"/>
              <a:ext cx="4114800" cy="4114800"/>
            </a:xfrm>
            <a:prstGeom prst="rect">
              <a:avLst/>
            </a:prstGeom>
          </p:spPr>
        </p:pic>
      </p:grpSp>
      <p:grpSp>
        <p:nvGrpSpPr>
          <p:cNvPr name="Group 6" id="6"/>
          <p:cNvGrpSpPr/>
          <p:nvPr/>
        </p:nvGrpSpPr>
        <p:grpSpPr>
          <a:xfrm rot="0">
            <a:off x="9753600" y="1028700"/>
            <a:ext cx="3086100" cy="3086100"/>
            <a:chOff x="0" y="0"/>
            <a:chExt cx="4114800" cy="4114800"/>
          </a:xfrm>
        </p:grpSpPr>
        <p:pic>
          <p:nvPicPr>
            <p:cNvPr name="Picture 7" id="7"/>
            <p:cNvPicPr>
              <a:picLocks noChangeAspect="true"/>
            </p:cNvPicPr>
            <p:nvPr/>
          </p:nvPicPr>
          <p:blipFill>
            <a:blip r:embed="rId4"/>
            <a:srcRect l="0" t="0" r="0" b="0"/>
            <a:stretch>
              <a:fillRect/>
            </a:stretch>
          </p:blipFill>
          <p:spPr>
            <a:xfrm flipH="false" flipV="false">
              <a:off x="0" y="0"/>
              <a:ext cx="4114800" cy="4114800"/>
            </a:xfrm>
            <a:prstGeom prst="rect">
              <a:avLst/>
            </a:prstGeom>
          </p:spPr>
        </p:pic>
      </p:grpSp>
      <p:grpSp>
        <p:nvGrpSpPr>
          <p:cNvPr name="Group 8" id="8"/>
          <p:cNvGrpSpPr/>
          <p:nvPr/>
        </p:nvGrpSpPr>
        <p:grpSpPr>
          <a:xfrm rot="0">
            <a:off x="14173200" y="1028700"/>
            <a:ext cx="3086100" cy="3086100"/>
            <a:chOff x="0" y="0"/>
            <a:chExt cx="4114800" cy="4114800"/>
          </a:xfrm>
        </p:grpSpPr>
        <p:pic>
          <p:nvPicPr>
            <p:cNvPr name="Picture 9" id="9"/>
            <p:cNvPicPr>
              <a:picLocks noChangeAspect="true"/>
            </p:cNvPicPr>
            <p:nvPr/>
          </p:nvPicPr>
          <p:blipFill>
            <a:blip r:embed="rId5"/>
            <a:srcRect l="0" t="0" r="0" b="0"/>
            <a:stretch>
              <a:fillRect/>
            </a:stretch>
          </p:blipFill>
          <p:spPr>
            <a:xfrm flipH="false" flipV="false">
              <a:off x="0" y="0"/>
              <a:ext cx="4114800" cy="4114800"/>
            </a:xfrm>
            <a:prstGeom prst="rect">
              <a:avLst/>
            </a:prstGeom>
          </p:spPr>
        </p:pic>
      </p:grpSp>
      <p:sp>
        <p:nvSpPr>
          <p:cNvPr name="TextBox 10" id="10"/>
          <p:cNvSpPr txBox="true"/>
          <p:nvPr/>
        </p:nvSpPr>
        <p:spPr>
          <a:xfrm rot="-5400000">
            <a:off x="-1615587" y="4514754"/>
            <a:ext cx="7897558" cy="733079"/>
          </a:xfrm>
          <a:prstGeom prst="rect">
            <a:avLst/>
          </a:prstGeom>
        </p:spPr>
        <p:txBody>
          <a:bodyPr anchor="t" rtlCol="false" tIns="0" lIns="0" bIns="0" rIns="0">
            <a:spAutoFit/>
          </a:bodyPr>
          <a:lstStyle/>
          <a:p>
            <a:pPr algn="ctr">
              <a:lnSpc>
                <a:spcPts val="5367"/>
              </a:lnSpc>
            </a:pPr>
            <a:r>
              <a:rPr lang="en-US" sz="5650" spc="565">
                <a:solidFill>
                  <a:srgbClr val="000000"/>
                </a:solidFill>
                <a:latin typeface="Montserrat Classic"/>
              </a:rPr>
              <a:t> NUESTRO EQUIPO </a:t>
            </a:r>
          </a:p>
        </p:txBody>
      </p:sp>
      <p:sp>
        <p:nvSpPr>
          <p:cNvPr name="TextBox 11" id="11"/>
          <p:cNvSpPr txBox="true"/>
          <p:nvPr/>
        </p:nvSpPr>
        <p:spPr>
          <a:xfrm rot="0">
            <a:off x="6017765" y="4505984"/>
            <a:ext cx="1726884" cy="731682"/>
          </a:xfrm>
          <a:prstGeom prst="rect">
            <a:avLst/>
          </a:prstGeom>
        </p:spPr>
        <p:txBody>
          <a:bodyPr anchor="t" rtlCol="false" tIns="0" lIns="0" bIns="0" rIns="0">
            <a:spAutoFit/>
          </a:bodyPr>
          <a:lstStyle/>
          <a:p>
            <a:pPr algn="ctr">
              <a:lnSpc>
                <a:spcPts val="1891"/>
              </a:lnSpc>
            </a:pPr>
            <a:r>
              <a:rPr lang="en-US" sz="1990" spc="199">
                <a:solidFill>
                  <a:srgbClr val="000000"/>
                </a:solidFill>
                <a:latin typeface="Montserrat Classic"/>
              </a:rPr>
              <a:t>PAULINA IRENE NICASIO</a:t>
            </a:r>
          </a:p>
        </p:txBody>
      </p:sp>
      <p:sp>
        <p:nvSpPr>
          <p:cNvPr name="TextBox 12" id="12"/>
          <p:cNvSpPr txBox="true"/>
          <p:nvPr/>
        </p:nvSpPr>
        <p:spPr>
          <a:xfrm rot="0">
            <a:off x="5871547" y="9120481"/>
            <a:ext cx="2269979" cy="731682"/>
          </a:xfrm>
          <a:prstGeom prst="rect">
            <a:avLst/>
          </a:prstGeom>
        </p:spPr>
        <p:txBody>
          <a:bodyPr anchor="t" rtlCol="false" tIns="0" lIns="0" bIns="0" rIns="0">
            <a:spAutoFit/>
          </a:bodyPr>
          <a:lstStyle/>
          <a:p>
            <a:pPr algn="ctr">
              <a:lnSpc>
                <a:spcPts val="1891"/>
              </a:lnSpc>
            </a:pPr>
            <a:r>
              <a:rPr lang="en-US" sz="1990" spc="199">
                <a:solidFill>
                  <a:srgbClr val="000000"/>
                </a:solidFill>
                <a:latin typeface="Montserrat Classic"/>
              </a:rPr>
              <a:t>ALAN HERRERA MARTINEZ</a:t>
            </a:r>
          </a:p>
        </p:txBody>
      </p:sp>
      <p:sp>
        <p:nvSpPr>
          <p:cNvPr name="TextBox 13" id="13"/>
          <p:cNvSpPr txBox="true"/>
          <p:nvPr/>
        </p:nvSpPr>
        <p:spPr>
          <a:xfrm rot="0">
            <a:off x="9900557" y="4482801"/>
            <a:ext cx="2792185" cy="731682"/>
          </a:xfrm>
          <a:prstGeom prst="rect">
            <a:avLst/>
          </a:prstGeom>
        </p:spPr>
        <p:txBody>
          <a:bodyPr anchor="t" rtlCol="false" tIns="0" lIns="0" bIns="0" rIns="0">
            <a:spAutoFit/>
          </a:bodyPr>
          <a:lstStyle/>
          <a:p>
            <a:pPr algn="ctr">
              <a:lnSpc>
                <a:spcPts val="1891"/>
              </a:lnSpc>
            </a:pPr>
            <a:r>
              <a:rPr lang="en-US" sz="1990" spc="199">
                <a:solidFill>
                  <a:srgbClr val="000000"/>
                </a:solidFill>
                <a:latin typeface="Montserrat Classic"/>
              </a:rPr>
              <a:t>CARLOS FERNANDO LEDEZMA PUGA</a:t>
            </a:r>
          </a:p>
        </p:txBody>
      </p:sp>
      <p:sp>
        <p:nvSpPr>
          <p:cNvPr name="TextBox 14" id="14"/>
          <p:cNvSpPr txBox="true"/>
          <p:nvPr/>
        </p:nvSpPr>
        <p:spPr>
          <a:xfrm rot="0">
            <a:off x="14435864" y="4505984"/>
            <a:ext cx="2792185" cy="492982"/>
          </a:xfrm>
          <a:prstGeom prst="rect">
            <a:avLst/>
          </a:prstGeom>
        </p:spPr>
        <p:txBody>
          <a:bodyPr anchor="t" rtlCol="false" tIns="0" lIns="0" bIns="0" rIns="0">
            <a:spAutoFit/>
          </a:bodyPr>
          <a:lstStyle/>
          <a:p>
            <a:pPr algn="ctr">
              <a:lnSpc>
                <a:spcPts val="1891"/>
              </a:lnSpc>
            </a:pPr>
            <a:r>
              <a:rPr lang="en-US" sz="1990" spc="199">
                <a:solidFill>
                  <a:srgbClr val="000000"/>
                </a:solidFill>
                <a:latin typeface="Montserrat Classic"/>
              </a:rPr>
              <a:t>ARTURO AARON RANGEL LOPEZ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02244" cy="10287000"/>
            <a:chOff x="0" y="0"/>
            <a:chExt cx="2002237" cy="2709333"/>
          </a:xfrm>
        </p:grpSpPr>
        <p:sp>
          <p:nvSpPr>
            <p:cNvPr name="Freeform 3" id="3"/>
            <p:cNvSpPr/>
            <p:nvPr/>
          </p:nvSpPr>
          <p:spPr>
            <a:xfrm flipH="false" flipV="false" rot="0">
              <a:off x="0" y="0"/>
              <a:ext cx="2002237" cy="2709333"/>
            </a:xfrm>
            <a:custGeom>
              <a:avLst/>
              <a:gdLst/>
              <a:ahLst/>
              <a:cxnLst/>
              <a:rect r="r" b="b" t="t" l="l"/>
              <a:pathLst>
                <a:path h="2709333" w="2002237">
                  <a:moveTo>
                    <a:pt x="0" y="0"/>
                  </a:moveTo>
                  <a:lnTo>
                    <a:pt x="2002237" y="0"/>
                  </a:lnTo>
                  <a:lnTo>
                    <a:pt x="2002237" y="2709333"/>
                  </a:lnTo>
                  <a:lnTo>
                    <a:pt x="0" y="2709333"/>
                  </a:lnTo>
                  <a:close/>
                </a:path>
              </a:pathLst>
            </a:custGeom>
            <a:solidFill>
              <a:srgbClr val="000000"/>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8589932" y="1383326"/>
            <a:ext cx="1108137" cy="1108137"/>
          </a:xfrm>
          <a:custGeom>
            <a:avLst/>
            <a:gdLst/>
            <a:ahLst/>
            <a:cxnLst/>
            <a:rect r="r" b="b" t="t" l="l"/>
            <a:pathLst>
              <a:path h="1108137" w="1108137">
                <a:moveTo>
                  <a:pt x="0" y="0"/>
                </a:moveTo>
                <a:lnTo>
                  <a:pt x="1108136" y="0"/>
                </a:lnTo>
                <a:lnTo>
                  <a:pt x="1108136" y="1108137"/>
                </a:lnTo>
                <a:lnTo>
                  <a:pt x="0" y="1108137"/>
                </a:lnTo>
                <a:lnTo>
                  <a:pt x="0" y="0"/>
                </a:lnTo>
                <a:close/>
              </a:path>
            </a:pathLst>
          </a:custGeom>
          <a:blipFill>
            <a:blip r:embed="rId2"/>
            <a:stretch>
              <a:fillRect l="0" t="0" r="0" b="0"/>
            </a:stretch>
          </a:blipFill>
        </p:spPr>
      </p:sp>
      <p:sp>
        <p:nvSpPr>
          <p:cNvPr name="Freeform 6" id="6"/>
          <p:cNvSpPr/>
          <p:nvPr/>
        </p:nvSpPr>
        <p:spPr>
          <a:xfrm flipH="false" flipV="false" rot="0">
            <a:off x="8538128" y="4096175"/>
            <a:ext cx="1211743" cy="1211743"/>
          </a:xfrm>
          <a:custGeom>
            <a:avLst/>
            <a:gdLst/>
            <a:ahLst/>
            <a:cxnLst/>
            <a:rect r="r" b="b" t="t" l="l"/>
            <a:pathLst>
              <a:path h="1211743" w="1211743">
                <a:moveTo>
                  <a:pt x="0" y="0"/>
                </a:moveTo>
                <a:lnTo>
                  <a:pt x="1211744" y="0"/>
                </a:lnTo>
                <a:lnTo>
                  <a:pt x="1211744" y="1211744"/>
                </a:lnTo>
                <a:lnTo>
                  <a:pt x="0" y="1211744"/>
                </a:lnTo>
                <a:lnTo>
                  <a:pt x="0" y="0"/>
                </a:lnTo>
                <a:close/>
              </a:path>
            </a:pathLst>
          </a:custGeom>
          <a:blipFill>
            <a:blip r:embed="rId3"/>
            <a:stretch>
              <a:fillRect l="0" t="0" r="0" b="0"/>
            </a:stretch>
          </a:blipFill>
        </p:spPr>
      </p:sp>
      <p:sp>
        <p:nvSpPr>
          <p:cNvPr name="Freeform 7" id="7"/>
          <p:cNvSpPr/>
          <p:nvPr/>
        </p:nvSpPr>
        <p:spPr>
          <a:xfrm flipH="false" flipV="false" rot="0">
            <a:off x="8538128" y="7328339"/>
            <a:ext cx="1211743" cy="1211743"/>
          </a:xfrm>
          <a:custGeom>
            <a:avLst/>
            <a:gdLst/>
            <a:ahLst/>
            <a:cxnLst/>
            <a:rect r="r" b="b" t="t" l="l"/>
            <a:pathLst>
              <a:path h="1211743" w="1211743">
                <a:moveTo>
                  <a:pt x="0" y="0"/>
                </a:moveTo>
                <a:lnTo>
                  <a:pt x="1211744" y="0"/>
                </a:lnTo>
                <a:lnTo>
                  <a:pt x="1211744" y="1211743"/>
                </a:lnTo>
                <a:lnTo>
                  <a:pt x="0" y="1211743"/>
                </a:lnTo>
                <a:lnTo>
                  <a:pt x="0" y="0"/>
                </a:lnTo>
                <a:close/>
              </a:path>
            </a:pathLst>
          </a:custGeom>
          <a:blipFill>
            <a:blip r:embed="rId4"/>
            <a:stretch>
              <a:fillRect l="0" t="0" r="0" b="0"/>
            </a:stretch>
          </a:blipFill>
        </p:spPr>
      </p:sp>
      <p:sp>
        <p:nvSpPr>
          <p:cNvPr name="TextBox 8" id="8"/>
          <p:cNvSpPr txBox="true"/>
          <p:nvPr/>
        </p:nvSpPr>
        <p:spPr>
          <a:xfrm rot="0">
            <a:off x="135103" y="4449170"/>
            <a:ext cx="7332039" cy="593704"/>
          </a:xfrm>
          <a:prstGeom prst="rect">
            <a:avLst/>
          </a:prstGeom>
        </p:spPr>
        <p:txBody>
          <a:bodyPr anchor="t" rtlCol="false" tIns="0" lIns="0" bIns="0" rIns="0">
            <a:spAutoFit/>
          </a:bodyPr>
          <a:lstStyle/>
          <a:p>
            <a:pPr algn="ctr">
              <a:lnSpc>
                <a:spcPts val="4370"/>
              </a:lnSpc>
            </a:pPr>
            <a:r>
              <a:rPr lang="en-US" sz="4600">
                <a:solidFill>
                  <a:srgbClr val="FFFFFF"/>
                </a:solidFill>
                <a:latin typeface="Montserrat Classic"/>
              </a:rPr>
              <a:t>FILOSOFIA</a:t>
            </a:r>
          </a:p>
        </p:txBody>
      </p:sp>
      <p:sp>
        <p:nvSpPr>
          <p:cNvPr name="TextBox 9" id="9"/>
          <p:cNvSpPr txBox="true"/>
          <p:nvPr/>
        </p:nvSpPr>
        <p:spPr>
          <a:xfrm rot="0">
            <a:off x="10551300" y="1105422"/>
            <a:ext cx="4722950" cy="277905"/>
          </a:xfrm>
          <a:prstGeom prst="rect">
            <a:avLst/>
          </a:prstGeom>
        </p:spPr>
        <p:txBody>
          <a:bodyPr anchor="t" rtlCol="false" tIns="0" lIns="0" bIns="0" rIns="0">
            <a:spAutoFit/>
          </a:bodyPr>
          <a:lstStyle/>
          <a:p>
            <a:pPr>
              <a:lnSpc>
                <a:spcPts val="2047"/>
              </a:lnSpc>
            </a:pPr>
            <a:r>
              <a:rPr lang="en-US" sz="2155">
                <a:solidFill>
                  <a:srgbClr val="000000"/>
                </a:solidFill>
                <a:latin typeface="Montserrat Classic"/>
              </a:rPr>
              <a:t>MISION</a:t>
            </a:r>
          </a:p>
        </p:txBody>
      </p:sp>
      <p:sp>
        <p:nvSpPr>
          <p:cNvPr name="TextBox 10" id="10"/>
          <p:cNvSpPr txBox="true"/>
          <p:nvPr/>
        </p:nvSpPr>
        <p:spPr>
          <a:xfrm rot="0">
            <a:off x="10551300" y="3981035"/>
            <a:ext cx="4722950" cy="277905"/>
          </a:xfrm>
          <a:prstGeom prst="rect">
            <a:avLst/>
          </a:prstGeom>
        </p:spPr>
        <p:txBody>
          <a:bodyPr anchor="t" rtlCol="false" tIns="0" lIns="0" bIns="0" rIns="0">
            <a:spAutoFit/>
          </a:bodyPr>
          <a:lstStyle/>
          <a:p>
            <a:pPr>
              <a:lnSpc>
                <a:spcPts val="2047"/>
              </a:lnSpc>
            </a:pPr>
            <a:r>
              <a:rPr lang="en-US" sz="2155">
                <a:solidFill>
                  <a:srgbClr val="000000"/>
                </a:solidFill>
                <a:latin typeface="Montserrat Classic"/>
              </a:rPr>
              <a:t>VISION</a:t>
            </a:r>
          </a:p>
        </p:txBody>
      </p:sp>
      <p:sp>
        <p:nvSpPr>
          <p:cNvPr name="TextBox 11" id="11"/>
          <p:cNvSpPr txBox="true"/>
          <p:nvPr/>
        </p:nvSpPr>
        <p:spPr>
          <a:xfrm rot="0">
            <a:off x="10551300" y="6358733"/>
            <a:ext cx="4722950" cy="277905"/>
          </a:xfrm>
          <a:prstGeom prst="rect">
            <a:avLst/>
          </a:prstGeom>
        </p:spPr>
        <p:txBody>
          <a:bodyPr anchor="t" rtlCol="false" tIns="0" lIns="0" bIns="0" rIns="0">
            <a:spAutoFit/>
          </a:bodyPr>
          <a:lstStyle/>
          <a:p>
            <a:pPr>
              <a:lnSpc>
                <a:spcPts val="2047"/>
              </a:lnSpc>
            </a:pPr>
            <a:r>
              <a:rPr lang="en-US" sz="2155">
                <a:solidFill>
                  <a:srgbClr val="000000"/>
                </a:solidFill>
                <a:latin typeface="Montserrat Classic"/>
              </a:rPr>
              <a:t>VALORES</a:t>
            </a:r>
          </a:p>
        </p:txBody>
      </p:sp>
      <p:sp>
        <p:nvSpPr>
          <p:cNvPr name="TextBox 12" id="12"/>
          <p:cNvSpPr txBox="true"/>
          <p:nvPr/>
        </p:nvSpPr>
        <p:spPr>
          <a:xfrm rot="0">
            <a:off x="10551300" y="1411990"/>
            <a:ext cx="6708000" cy="1461486"/>
          </a:xfrm>
          <a:prstGeom prst="rect">
            <a:avLst/>
          </a:prstGeom>
        </p:spPr>
        <p:txBody>
          <a:bodyPr anchor="t" rtlCol="false" tIns="0" lIns="0" bIns="0" rIns="0">
            <a:spAutoFit/>
          </a:bodyPr>
          <a:lstStyle/>
          <a:p>
            <a:pPr algn="just">
              <a:lnSpc>
                <a:spcPts val="2383"/>
              </a:lnSpc>
            </a:pPr>
            <a:r>
              <a:rPr lang="en-US" sz="1702">
                <a:solidFill>
                  <a:srgbClr val="000000"/>
                </a:solidFill>
                <a:latin typeface="Glacial Indifference"/>
              </a:rPr>
              <a:t>Nuestra misión es fomentar un estilo de vida activo y saludable a través de soluciones deportivas de alta calidad. Aspiramos a ser líderes en la entrega de productos y servicios deportivos que inspiren a las personas a alcanzar sus metas y a superar sus límites, contribuyendo así al desarrollo personal y social.</a:t>
            </a:r>
          </a:p>
        </p:txBody>
      </p:sp>
      <p:sp>
        <p:nvSpPr>
          <p:cNvPr name="TextBox 13" id="13"/>
          <p:cNvSpPr txBox="true"/>
          <p:nvPr/>
        </p:nvSpPr>
        <p:spPr>
          <a:xfrm rot="0">
            <a:off x="10551300" y="4287603"/>
            <a:ext cx="6708000" cy="1166255"/>
          </a:xfrm>
          <a:prstGeom prst="rect">
            <a:avLst/>
          </a:prstGeom>
        </p:spPr>
        <p:txBody>
          <a:bodyPr anchor="t" rtlCol="false" tIns="0" lIns="0" bIns="0" rIns="0">
            <a:spAutoFit/>
          </a:bodyPr>
          <a:lstStyle/>
          <a:p>
            <a:pPr algn="just">
              <a:lnSpc>
                <a:spcPts val="2383"/>
              </a:lnSpc>
            </a:pPr>
            <a:r>
              <a:rPr lang="en-US" sz="1702">
                <a:solidFill>
                  <a:srgbClr val="000000"/>
                </a:solidFill>
                <a:latin typeface="Glacial Indifference"/>
              </a:rPr>
              <a:t>Nos visualizamos como la referencia indiscutible en la industria deportiva, destacándonos por la innovación constante, la excelencia en nuestros productos y servicios, y por ser una fuente de inspiración para los que buscan superarse a sí mismos a través del deporte.</a:t>
            </a:r>
          </a:p>
        </p:txBody>
      </p:sp>
      <p:sp>
        <p:nvSpPr>
          <p:cNvPr name="TextBox 14" id="14"/>
          <p:cNvSpPr txBox="true"/>
          <p:nvPr/>
        </p:nvSpPr>
        <p:spPr>
          <a:xfrm rot="0">
            <a:off x="10551300" y="6665301"/>
            <a:ext cx="6708000" cy="3232871"/>
          </a:xfrm>
          <a:prstGeom prst="rect">
            <a:avLst/>
          </a:prstGeom>
        </p:spPr>
        <p:txBody>
          <a:bodyPr anchor="t" rtlCol="false" tIns="0" lIns="0" bIns="0" rIns="0">
            <a:spAutoFit/>
          </a:bodyPr>
          <a:lstStyle/>
          <a:p>
            <a:pPr algn="just" marL="367571" indent="-183786" lvl="1">
              <a:lnSpc>
                <a:spcPts val="2383"/>
              </a:lnSpc>
              <a:buFont typeface="Arial"/>
              <a:buChar char="•"/>
            </a:pPr>
            <a:r>
              <a:rPr lang="en-US" sz="1702">
                <a:solidFill>
                  <a:srgbClr val="000000"/>
                </a:solidFill>
                <a:latin typeface="Glacial Indifference"/>
              </a:rPr>
              <a:t>Pasión p</a:t>
            </a:r>
            <a:r>
              <a:rPr lang="en-US" sz="1702">
                <a:solidFill>
                  <a:srgbClr val="000000"/>
                </a:solidFill>
                <a:latin typeface="Glacial Indifference"/>
              </a:rPr>
              <a:t>or el Deporte: Nuestra dedicación al deporte es la fuerza impulsora detrás de cada uno de nuestros esfuerzos y decisiones. Creemos en el poder del deporte para transformar vidas y comunidades.</a:t>
            </a:r>
          </a:p>
          <a:p>
            <a:pPr algn="just" marL="367571" indent="-183786" lvl="1">
              <a:lnSpc>
                <a:spcPts val="2383"/>
              </a:lnSpc>
              <a:buFont typeface="Arial"/>
              <a:buChar char="•"/>
            </a:pPr>
            <a:r>
              <a:rPr lang="en-US" sz="1702">
                <a:solidFill>
                  <a:srgbClr val="000000"/>
                </a:solidFill>
                <a:latin typeface="Glacial Indifference"/>
              </a:rPr>
              <a:t>Excelencia: Buscamos la perfección en todo lo que hacemos, desde el diseño de productos hasta la atención al cliente. Nos esforzamos por ofrecer lo mejor en cada interacción.</a:t>
            </a:r>
          </a:p>
          <a:p>
            <a:pPr algn="just" marL="367571" indent="-183786" lvl="1">
              <a:lnSpc>
                <a:spcPts val="2383"/>
              </a:lnSpc>
              <a:buFont typeface="Arial"/>
              <a:buChar char="•"/>
            </a:pPr>
            <a:r>
              <a:rPr lang="en-US" sz="1702">
                <a:solidFill>
                  <a:srgbClr val="000000"/>
                </a:solidFill>
                <a:latin typeface="Glacial Indifference"/>
              </a:rPr>
              <a:t>Colaboración: Creemos en el poder del trabajo en equipo y la colaboración. Valoramos las ideas y contribuciones de todos los miembros de nuestro equipo y socios.</a:t>
            </a:r>
          </a:p>
          <a:p>
            <a:pPr algn="just">
              <a:lnSpc>
                <a:spcPts val="238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697152" cy="10287000"/>
            <a:chOff x="0" y="0"/>
            <a:chExt cx="8929537" cy="13716000"/>
          </a:xfrm>
        </p:grpSpPr>
        <p:pic>
          <p:nvPicPr>
            <p:cNvPr name="Picture 3" id="3"/>
            <p:cNvPicPr>
              <a:picLocks noChangeAspect="true"/>
            </p:cNvPicPr>
            <p:nvPr/>
          </p:nvPicPr>
          <p:blipFill>
            <a:blip r:embed="rId2"/>
            <a:srcRect l="51560" t="0" r="5009" b="0"/>
            <a:stretch>
              <a:fillRect/>
            </a:stretch>
          </p:blipFill>
          <p:spPr>
            <a:xfrm flipH="false" flipV="false">
              <a:off x="0" y="0"/>
              <a:ext cx="8929537" cy="13716000"/>
            </a:xfrm>
            <a:prstGeom prst="rect">
              <a:avLst/>
            </a:prstGeom>
          </p:spPr>
        </p:pic>
      </p:grpSp>
      <p:sp>
        <p:nvSpPr>
          <p:cNvPr name="TextBox 4" id="4"/>
          <p:cNvSpPr txBox="true"/>
          <p:nvPr/>
        </p:nvSpPr>
        <p:spPr>
          <a:xfrm rot="0">
            <a:off x="8470668" y="3324854"/>
            <a:ext cx="8788632" cy="707959"/>
          </a:xfrm>
          <a:prstGeom prst="rect">
            <a:avLst/>
          </a:prstGeom>
        </p:spPr>
        <p:txBody>
          <a:bodyPr anchor="t" rtlCol="false" tIns="0" lIns="0" bIns="0" rIns="0">
            <a:spAutoFit/>
          </a:bodyPr>
          <a:lstStyle/>
          <a:p>
            <a:pPr algn="ctr">
              <a:lnSpc>
                <a:spcPts val="5224"/>
              </a:lnSpc>
            </a:pPr>
            <a:r>
              <a:rPr lang="en-US" sz="5499">
                <a:solidFill>
                  <a:srgbClr val="000000"/>
                </a:solidFill>
                <a:latin typeface="Montserrat Classic"/>
              </a:rPr>
              <a:t>PROBLEMATICA</a:t>
            </a:r>
          </a:p>
        </p:txBody>
      </p:sp>
      <p:sp>
        <p:nvSpPr>
          <p:cNvPr name="TextBox 5" id="5"/>
          <p:cNvSpPr txBox="true"/>
          <p:nvPr/>
        </p:nvSpPr>
        <p:spPr>
          <a:xfrm rot="0">
            <a:off x="8470668" y="4743450"/>
            <a:ext cx="8788632" cy="1851659"/>
          </a:xfrm>
          <a:prstGeom prst="rect">
            <a:avLst/>
          </a:prstGeom>
        </p:spPr>
        <p:txBody>
          <a:bodyPr anchor="t" rtlCol="false" tIns="0" lIns="0" bIns="0" rIns="0">
            <a:spAutoFit/>
          </a:bodyPr>
          <a:lstStyle/>
          <a:p>
            <a:pPr algn="just">
              <a:lnSpc>
                <a:spcPts val="2940"/>
              </a:lnSpc>
            </a:pPr>
            <a:r>
              <a:rPr lang="en-US" sz="2100">
                <a:solidFill>
                  <a:srgbClr val="000000"/>
                </a:solidFill>
                <a:latin typeface="Glacial Indifference"/>
              </a:rPr>
              <a:t>La empresa “Lions Sports Torres” se ha visto afectada por la gran pérdida económica durante tres años, esto durante el periodo de pandemia (Covid19), provocando fuertes bajos monetarios en la compra de sus productos. Es por eso que decidido implementar soluciones a la pérdida económica que se ha generado por medio de la pandemia.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50374" y="1483259"/>
            <a:ext cx="3309932" cy="1365250"/>
          </a:xfrm>
          <a:prstGeom prst="rect">
            <a:avLst/>
          </a:prstGeom>
        </p:spPr>
        <p:txBody>
          <a:bodyPr anchor="t" rtlCol="false" tIns="0" lIns="0" bIns="0" rIns="0">
            <a:spAutoFit/>
          </a:bodyPr>
          <a:lstStyle/>
          <a:p>
            <a:pPr algn="r">
              <a:lnSpc>
                <a:spcPts val="5224"/>
              </a:lnSpc>
            </a:pPr>
            <a:r>
              <a:rPr lang="en-US" sz="5499">
                <a:solidFill>
                  <a:srgbClr val="FFFFFF"/>
                </a:solidFill>
                <a:latin typeface="Montserrat Classic"/>
              </a:rPr>
              <a:t>ACERCA</a:t>
            </a:r>
          </a:p>
          <a:p>
            <a:pPr algn="r">
              <a:lnSpc>
                <a:spcPts val="5224"/>
              </a:lnSpc>
            </a:pPr>
            <a:r>
              <a:rPr lang="en-US" sz="5499">
                <a:solidFill>
                  <a:srgbClr val="FFFFFF"/>
                </a:solidFill>
                <a:latin typeface="Montserrat Classic"/>
              </a:rPr>
              <a:t>DE </a:t>
            </a:r>
          </a:p>
        </p:txBody>
      </p:sp>
      <p:sp>
        <p:nvSpPr>
          <p:cNvPr name="TextBox 3" id="3"/>
          <p:cNvSpPr txBox="true"/>
          <p:nvPr/>
        </p:nvSpPr>
        <p:spPr>
          <a:xfrm rot="0">
            <a:off x="1737937" y="4007357"/>
            <a:ext cx="14812126" cy="2224661"/>
          </a:xfrm>
          <a:prstGeom prst="rect">
            <a:avLst/>
          </a:prstGeom>
        </p:spPr>
        <p:txBody>
          <a:bodyPr anchor="t" rtlCol="false" tIns="0" lIns="0" bIns="0" rIns="0">
            <a:spAutoFit/>
          </a:bodyPr>
          <a:lstStyle/>
          <a:p>
            <a:pPr algn="just">
              <a:lnSpc>
                <a:spcPts val="3547"/>
              </a:lnSpc>
            </a:pPr>
            <a:r>
              <a:rPr lang="en-US" sz="2534">
                <a:solidFill>
                  <a:srgbClr val="000000"/>
                </a:solidFill>
                <a:latin typeface="Glacial Indifference"/>
              </a:rPr>
              <a:t>Con la implementación de este proyecto se pretende administrar de manera controlada, las ventas y compras realizadas de los productos elaborados, es decir, llevando un control de todos los procesos necesarios para la producción de cada producto, junto con un conteo de los productos existentes y de los que se estarán descontando, con la finalidad de que el ritmo de producción de la empresa no se vea afectado. </a:t>
            </a:r>
          </a:p>
        </p:txBody>
      </p:sp>
      <p:grpSp>
        <p:nvGrpSpPr>
          <p:cNvPr name="Group 4" id="4"/>
          <p:cNvGrpSpPr/>
          <p:nvPr/>
        </p:nvGrpSpPr>
        <p:grpSpPr>
          <a:xfrm rot="0">
            <a:off x="0" y="0"/>
            <a:ext cx="18288000" cy="3382662"/>
            <a:chOff x="0" y="0"/>
            <a:chExt cx="4816593" cy="890907"/>
          </a:xfrm>
        </p:grpSpPr>
        <p:sp>
          <p:nvSpPr>
            <p:cNvPr name="Freeform 5" id="5"/>
            <p:cNvSpPr/>
            <p:nvPr/>
          </p:nvSpPr>
          <p:spPr>
            <a:xfrm flipH="false" flipV="false" rot="0">
              <a:off x="0" y="0"/>
              <a:ext cx="4816592" cy="890907"/>
            </a:xfrm>
            <a:custGeom>
              <a:avLst/>
              <a:gdLst/>
              <a:ahLst/>
              <a:cxnLst/>
              <a:rect r="r" b="b" t="t" l="l"/>
              <a:pathLst>
                <a:path h="890907" w="4816592">
                  <a:moveTo>
                    <a:pt x="0" y="0"/>
                  </a:moveTo>
                  <a:lnTo>
                    <a:pt x="4816592" y="0"/>
                  </a:lnTo>
                  <a:lnTo>
                    <a:pt x="4816592" y="890907"/>
                  </a:lnTo>
                  <a:lnTo>
                    <a:pt x="0" y="890907"/>
                  </a:lnTo>
                  <a:close/>
                </a:path>
              </a:pathLst>
            </a:custGeom>
            <a:solidFill>
              <a:srgbClr val="A8A4AA"/>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4749684" y="1395946"/>
            <a:ext cx="8788632" cy="708025"/>
          </a:xfrm>
          <a:prstGeom prst="rect">
            <a:avLst/>
          </a:prstGeom>
        </p:spPr>
        <p:txBody>
          <a:bodyPr anchor="t" rtlCol="false" tIns="0" lIns="0" bIns="0" rIns="0">
            <a:spAutoFit/>
          </a:bodyPr>
          <a:lstStyle/>
          <a:p>
            <a:pPr algn="ctr">
              <a:lnSpc>
                <a:spcPts val="5224"/>
              </a:lnSpc>
            </a:pPr>
            <a:r>
              <a:rPr lang="en-US" sz="5499">
                <a:solidFill>
                  <a:srgbClr val="000000"/>
                </a:solidFill>
                <a:latin typeface="Montserrat Classic"/>
              </a:rPr>
              <a:t>JUSTIFICACIÓN</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7602244" cy="10287000"/>
            <a:chOff x="0" y="0"/>
            <a:chExt cx="2002237" cy="2709333"/>
          </a:xfrm>
        </p:grpSpPr>
        <p:sp>
          <p:nvSpPr>
            <p:cNvPr name="Freeform 3" id="3"/>
            <p:cNvSpPr/>
            <p:nvPr/>
          </p:nvSpPr>
          <p:spPr>
            <a:xfrm flipH="false" flipV="false" rot="0">
              <a:off x="0" y="0"/>
              <a:ext cx="2002237" cy="2709333"/>
            </a:xfrm>
            <a:custGeom>
              <a:avLst/>
              <a:gdLst/>
              <a:ahLst/>
              <a:cxnLst/>
              <a:rect r="r" b="b" t="t" l="l"/>
              <a:pathLst>
                <a:path h="2709333" w="2002237">
                  <a:moveTo>
                    <a:pt x="0" y="0"/>
                  </a:moveTo>
                  <a:lnTo>
                    <a:pt x="2002237" y="0"/>
                  </a:lnTo>
                  <a:lnTo>
                    <a:pt x="2002237" y="2709333"/>
                  </a:lnTo>
                  <a:lnTo>
                    <a:pt x="0" y="2709333"/>
                  </a:lnTo>
                  <a:close/>
                </a:path>
              </a:pathLst>
            </a:custGeom>
            <a:solidFill>
              <a:srgbClr val="D9D9D9"/>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35103" y="4899025"/>
            <a:ext cx="7332039" cy="593726"/>
          </a:xfrm>
          <a:prstGeom prst="rect">
            <a:avLst/>
          </a:prstGeom>
        </p:spPr>
        <p:txBody>
          <a:bodyPr anchor="t" rtlCol="false" tIns="0" lIns="0" bIns="0" rIns="0">
            <a:spAutoFit/>
          </a:bodyPr>
          <a:lstStyle/>
          <a:p>
            <a:pPr algn="ctr">
              <a:lnSpc>
                <a:spcPts val="4370"/>
              </a:lnSpc>
            </a:pPr>
            <a:r>
              <a:rPr lang="en-US" sz="4600">
                <a:solidFill>
                  <a:srgbClr val="000000"/>
                </a:solidFill>
                <a:latin typeface="Montserrat Classic"/>
              </a:rPr>
              <a:t>OBJETIVO</a:t>
            </a:r>
          </a:p>
        </p:txBody>
      </p:sp>
      <p:sp>
        <p:nvSpPr>
          <p:cNvPr name="TextBox 6" id="6"/>
          <p:cNvSpPr txBox="true"/>
          <p:nvPr/>
        </p:nvSpPr>
        <p:spPr>
          <a:xfrm rot="0">
            <a:off x="8922449" y="4454868"/>
            <a:ext cx="8105162" cy="1329639"/>
          </a:xfrm>
          <a:prstGeom prst="rect">
            <a:avLst/>
          </a:prstGeom>
        </p:spPr>
        <p:txBody>
          <a:bodyPr anchor="t" rtlCol="false" tIns="0" lIns="0" bIns="0" rIns="0">
            <a:spAutoFit/>
          </a:bodyPr>
          <a:lstStyle/>
          <a:p>
            <a:pPr algn="just">
              <a:lnSpc>
                <a:spcPts val="3556"/>
              </a:lnSpc>
            </a:pPr>
            <a:r>
              <a:rPr lang="en-US" sz="2540">
                <a:solidFill>
                  <a:srgbClr val="000000"/>
                </a:solidFill>
                <a:latin typeface="Glacial Indifference"/>
              </a:rPr>
              <a:t>Crear una página web que optimice la gestión y venta de balones, mejorando la experiencia tanto para los clientes como para el negocio en un periodo de 3 meses.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7602244" cy="10287000"/>
            <a:chOff x="0" y="0"/>
            <a:chExt cx="2002237" cy="2709333"/>
          </a:xfrm>
        </p:grpSpPr>
        <p:sp>
          <p:nvSpPr>
            <p:cNvPr name="Freeform 3" id="3"/>
            <p:cNvSpPr/>
            <p:nvPr/>
          </p:nvSpPr>
          <p:spPr>
            <a:xfrm flipH="false" flipV="false" rot="0">
              <a:off x="0" y="0"/>
              <a:ext cx="2002237" cy="2709333"/>
            </a:xfrm>
            <a:custGeom>
              <a:avLst/>
              <a:gdLst/>
              <a:ahLst/>
              <a:cxnLst/>
              <a:rect r="r" b="b" t="t" l="l"/>
              <a:pathLst>
                <a:path h="2709333" w="2002237">
                  <a:moveTo>
                    <a:pt x="0" y="0"/>
                  </a:moveTo>
                  <a:lnTo>
                    <a:pt x="2002237" y="0"/>
                  </a:lnTo>
                  <a:lnTo>
                    <a:pt x="2002237" y="2709333"/>
                  </a:lnTo>
                  <a:lnTo>
                    <a:pt x="0" y="2709333"/>
                  </a:lnTo>
                  <a:close/>
                </a:path>
              </a:pathLst>
            </a:custGeom>
            <a:solidFill>
              <a:srgbClr val="A6A6A6"/>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35103" y="4899025"/>
            <a:ext cx="7332039" cy="593726"/>
          </a:xfrm>
          <a:prstGeom prst="rect">
            <a:avLst/>
          </a:prstGeom>
        </p:spPr>
        <p:txBody>
          <a:bodyPr anchor="t" rtlCol="false" tIns="0" lIns="0" bIns="0" rIns="0">
            <a:spAutoFit/>
          </a:bodyPr>
          <a:lstStyle/>
          <a:p>
            <a:pPr algn="ctr">
              <a:lnSpc>
                <a:spcPts val="4370"/>
              </a:lnSpc>
            </a:pPr>
            <a:r>
              <a:rPr lang="en-US" sz="4600">
                <a:solidFill>
                  <a:srgbClr val="000000"/>
                </a:solidFill>
                <a:latin typeface="Montserrat Classic"/>
              </a:rPr>
              <a:t>MERCADO OBJETO</a:t>
            </a:r>
          </a:p>
        </p:txBody>
      </p:sp>
      <p:sp>
        <p:nvSpPr>
          <p:cNvPr name="TextBox 6" id="6"/>
          <p:cNvSpPr txBox="true"/>
          <p:nvPr/>
        </p:nvSpPr>
        <p:spPr>
          <a:xfrm rot="0">
            <a:off x="8528716" y="3641122"/>
            <a:ext cx="8730584" cy="4080447"/>
          </a:xfrm>
          <a:prstGeom prst="rect">
            <a:avLst/>
          </a:prstGeom>
        </p:spPr>
        <p:txBody>
          <a:bodyPr anchor="t" rtlCol="false" tIns="0" lIns="0" bIns="0" rIns="0">
            <a:spAutoFit/>
          </a:bodyPr>
          <a:lstStyle/>
          <a:p>
            <a:pPr algn="just">
              <a:lnSpc>
                <a:spcPts val="2943"/>
              </a:lnSpc>
            </a:pPr>
            <a:r>
              <a:rPr lang="en-US" sz="2102">
                <a:solidFill>
                  <a:srgbClr val="000000"/>
                </a:solidFill>
                <a:latin typeface="Glacial Indifference"/>
              </a:rPr>
              <a:t>El producto está dirigido a clientes que buscan adquirir productos conforme a sus necesidades del deporte que practiquen todo acorde con las crecientes tendencias, productos innovadores, y sobre todo, originales, estando dispuestos a pagar un poco más por ello acorde a su preferencia y recomendación. </a:t>
            </a:r>
          </a:p>
          <a:p>
            <a:pPr algn="just">
              <a:lnSpc>
                <a:spcPts val="2943"/>
              </a:lnSpc>
            </a:pPr>
            <a:r>
              <a:rPr lang="en-US" sz="2102">
                <a:solidFill>
                  <a:srgbClr val="000000"/>
                </a:solidFill>
                <a:latin typeface="Glacial Indifference"/>
              </a:rPr>
              <a:t>En este sentido, es importante ofrecer una imagen creativa e innovadora, confiable enfocado a parejas o amistades que practican su deporte favorito,  que solo buscan disfrutar del momento mientras, todo sin perder la calidad del producto, incluyendo las nuevas técnicas y materias primas especializadas.</a:t>
            </a:r>
          </a:p>
          <a:p>
            <a:pPr algn="just">
              <a:lnSpc>
                <a:spcPts val="294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930345" cy="10287000"/>
            <a:chOff x="0" y="0"/>
            <a:chExt cx="1825276" cy="2709333"/>
          </a:xfrm>
        </p:grpSpPr>
        <p:sp>
          <p:nvSpPr>
            <p:cNvPr name="Freeform 3" id="3"/>
            <p:cNvSpPr/>
            <p:nvPr/>
          </p:nvSpPr>
          <p:spPr>
            <a:xfrm flipH="false" flipV="false" rot="0">
              <a:off x="0" y="0"/>
              <a:ext cx="1825276" cy="2709333"/>
            </a:xfrm>
            <a:custGeom>
              <a:avLst/>
              <a:gdLst/>
              <a:ahLst/>
              <a:cxnLst/>
              <a:rect r="r" b="b" t="t" l="l"/>
              <a:pathLst>
                <a:path h="2709333" w="1825276">
                  <a:moveTo>
                    <a:pt x="0" y="0"/>
                  </a:moveTo>
                  <a:lnTo>
                    <a:pt x="1825276" y="0"/>
                  </a:lnTo>
                  <a:lnTo>
                    <a:pt x="1825276" y="2709333"/>
                  </a:lnTo>
                  <a:lnTo>
                    <a:pt x="0" y="2709333"/>
                  </a:lnTo>
                  <a:close/>
                </a:path>
              </a:pathLst>
            </a:custGeom>
            <a:solidFill>
              <a:srgbClr val="437398"/>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6930345" y="3135251"/>
            <a:ext cx="11357655" cy="4016497"/>
          </a:xfrm>
          <a:custGeom>
            <a:avLst/>
            <a:gdLst/>
            <a:ahLst/>
            <a:cxnLst/>
            <a:rect r="r" b="b" t="t" l="l"/>
            <a:pathLst>
              <a:path h="4016497" w="11357655">
                <a:moveTo>
                  <a:pt x="0" y="0"/>
                </a:moveTo>
                <a:lnTo>
                  <a:pt x="11357655" y="0"/>
                </a:lnTo>
                <a:lnTo>
                  <a:pt x="11357655" y="4016498"/>
                </a:lnTo>
                <a:lnTo>
                  <a:pt x="0" y="4016498"/>
                </a:lnTo>
                <a:lnTo>
                  <a:pt x="0" y="0"/>
                </a:lnTo>
                <a:close/>
              </a:path>
            </a:pathLst>
          </a:custGeom>
          <a:blipFill>
            <a:blip r:embed="rId2"/>
            <a:stretch>
              <a:fillRect l="0" t="0" r="0" b="0"/>
            </a:stretch>
          </a:blipFill>
        </p:spPr>
      </p:sp>
      <p:sp>
        <p:nvSpPr>
          <p:cNvPr name="TextBox 6" id="6"/>
          <p:cNvSpPr txBox="true"/>
          <p:nvPr/>
        </p:nvSpPr>
        <p:spPr>
          <a:xfrm rot="0">
            <a:off x="0" y="4899025"/>
            <a:ext cx="6930345" cy="593726"/>
          </a:xfrm>
          <a:prstGeom prst="rect">
            <a:avLst/>
          </a:prstGeom>
        </p:spPr>
        <p:txBody>
          <a:bodyPr anchor="t" rtlCol="false" tIns="0" lIns="0" bIns="0" rIns="0">
            <a:spAutoFit/>
          </a:bodyPr>
          <a:lstStyle/>
          <a:p>
            <a:pPr algn="ctr">
              <a:lnSpc>
                <a:spcPts val="4370"/>
              </a:lnSpc>
            </a:pPr>
            <a:r>
              <a:rPr lang="en-US" sz="4600">
                <a:solidFill>
                  <a:srgbClr val="FFFFFF"/>
                </a:solidFill>
                <a:latin typeface="Montserrat Classic"/>
              </a:rPr>
              <a:t>PRESUPUESTO</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7602244" cy="10287000"/>
            <a:chOff x="0" y="0"/>
            <a:chExt cx="2002237" cy="2709333"/>
          </a:xfrm>
        </p:grpSpPr>
        <p:sp>
          <p:nvSpPr>
            <p:cNvPr name="Freeform 3" id="3"/>
            <p:cNvSpPr/>
            <p:nvPr/>
          </p:nvSpPr>
          <p:spPr>
            <a:xfrm flipH="false" flipV="false" rot="0">
              <a:off x="0" y="0"/>
              <a:ext cx="2002237" cy="2709333"/>
            </a:xfrm>
            <a:custGeom>
              <a:avLst/>
              <a:gdLst/>
              <a:ahLst/>
              <a:cxnLst/>
              <a:rect r="r" b="b" t="t" l="l"/>
              <a:pathLst>
                <a:path h="2709333" w="2002237">
                  <a:moveTo>
                    <a:pt x="0" y="0"/>
                  </a:moveTo>
                  <a:lnTo>
                    <a:pt x="2002237" y="0"/>
                  </a:lnTo>
                  <a:lnTo>
                    <a:pt x="2002237" y="2709333"/>
                  </a:lnTo>
                  <a:lnTo>
                    <a:pt x="0" y="2709333"/>
                  </a:lnTo>
                  <a:close/>
                </a:path>
              </a:pathLst>
            </a:custGeom>
            <a:solidFill>
              <a:srgbClr val="0097B2"/>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35103" y="4899025"/>
            <a:ext cx="7332039" cy="1146176"/>
          </a:xfrm>
          <a:prstGeom prst="rect">
            <a:avLst/>
          </a:prstGeom>
        </p:spPr>
        <p:txBody>
          <a:bodyPr anchor="t" rtlCol="false" tIns="0" lIns="0" bIns="0" rIns="0">
            <a:spAutoFit/>
          </a:bodyPr>
          <a:lstStyle/>
          <a:p>
            <a:pPr algn="ctr">
              <a:lnSpc>
                <a:spcPts val="4370"/>
              </a:lnSpc>
            </a:pPr>
            <a:r>
              <a:rPr lang="en-US" sz="4600">
                <a:solidFill>
                  <a:srgbClr val="FFFFFF"/>
                </a:solidFill>
                <a:latin typeface="Montserrat Classic"/>
              </a:rPr>
              <a:t>RETORNO DE INVERSION</a:t>
            </a:r>
          </a:p>
        </p:txBody>
      </p:sp>
      <p:sp>
        <p:nvSpPr>
          <p:cNvPr name="TextBox 6" id="6"/>
          <p:cNvSpPr txBox="true"/>
          <p:nvPr/>
        </p:nvSpPr>
        <p:spPr>
          <a:xfrm rot="0">
            <a:off x="8095394" y="2145697"/>
            <a:ext cx="9766297" cy="7052247"/>
          </a:xfrm>
          <a:prstGeom prst="rect">
            <a:avLst/>
          </a:prstGeom>
        </p:spPr>
        <p:txBody>
          <a:bodyPr anchor="t" rtlCol="false" tIns="0" lIns="0" bIns="0" rIns="0">
            <a:spAutoFit/>
          </a:bodyPr>
          <a:lstStyle/>
          <a:p>
            <a:pPr algn="just" marL="453929" indent="-226965" lvl="1">
              <a:lnSpc>
                <a:spcPts val="2943"/>
              </a:lnSpc>
              <a:buFont typeface="Arial"/>
              <a:buChar char="•"/>
            </a:pPr>
            <a:r>
              <a:rPr lang="en-US" sz="2102">
                <a:solidFill>
                  <a:srgbClr val="000000"/>
                </a:solidFill>
                <a:latin typeface="Glacial Indifference"/>
              </a:rPr>
              <a:t>P</a:t>
            </a:r>
            <a:r>
              <a:rPr lang="en-US" sz="2102">
                <a:solidFill>
                  <a:srgbClr val="000000"/>
                </a:solidFill>
                <a:latin typeface="Glacial Indifference"/>
              </a:rPr>
              <a:t>recio promedio por balón: $450</a:t>
            </a:r>
          </a:p>
          <a:p>
            <a:pPr algn="just" marL="453929" indent="-226965" lvl="1">
              <a:lnSpc>
                <a:spcPts val="2943"/>
              </a:lnSpc>
              <a:buFont typeface="Arial"/>
              <a:buChar char="•"/>
            </a:pPr>
            <a:r>
              <a:rPr lang="en-US" sz="2102">
                <a:solidFill>
                  <a:srgbClr val="000000"/>
                </a:solidFill>
                <a:latin typeface="Glacial Indifference"/>
              </a:rPr>
              <a:t>Costo variable por balón: $220</a:t>
            </a:r>
          </a:p>
          <a:p>
            <a:pPr algn="just" marL="453929" indent="-226965" lvl="1">
              <a:lnSpc>
                <a:spcPts val="2943"/>
              </a:lnSpc>
              <a:buFont typeface="Arial"/>
              <a:buChar char="•"/>
            </a:pPr>
            <a:r>
              <a:rPr lang="en-US" sz="2102">
                <a:solidFill>
                  <a:srgbClr val="000000"/>
                </a:solidFill>
                <a:latin typeface="Glacial Indifference"/>
              </a:rPr>
              <a:t>Presupuesto total: $289,450.15</a:t>
            </a:r>
          </a:p>
          <a:p>
            <a:pPr algn="just">
              <a:lnSpc>
                <a:spcPts val="2943"/>
              </a:lnSpc>
            </a:pPr>
            <a:r>
              <a:rPr lang="en-US" sz="2102">
                <a:solidFill>
                  <a:srgbClr val="000000"/>
                </a:solidFill>
                <a:latin typeface="Glacial Indifference"/>
              </a:rPr>
              <a:t>Cálculo del Margen de Contribución por balón: Margen de contribución por balón = Precio promedio - Costo variable Margen de contribución por balón = $450 - $220 = $230</a:t>
            </a:r>
          </a:p>
          <a:p>
            <a:pPr algn="just">
              <a:lnSpc>
                <a:spcPts val="2943"/>
              </a:lnSpc>
            </a:pPr>
            <a:r>
              <a:rPr lang="en-US" sz="2102">
                <a:solidFill>
                  <a:srgbClr val="000000"/>
                </a:solidFill>
                <a:latin typeface="Glacial Indifference"/>
              </a:rPr>
              <a:t>Cálculo de Ventas necesarias: Ventas necesarias = Presupuesto total / Margen de contribución por balón Ventas necesarias = $289,450.15 / $230 ≈ 1258.47 balones Redondeamos hacia arriba a 1259 balones.</a:t>
            </a:r>
          </a:p>
          <a:p>
            <a:pPr algn="just">
              <a:lnSpc>
                <a:spcPts val="2943"/>
              </a:lnSpc>
            </a:pPr>
            <a:r>
              <a:rPr lang="en-US" sz="2102">
                <a:solidFill>
                  <a:srgbClr val="000000"/>
                </a:solidFill>
                <a:latin typeface="Glacial Indifference"/>
              </a:rPr>
              <a:t>Cálculo de Ventas por mes: Ventas por mes = Ventas necesarias / Período de tiempo en meses Ventas por mes = 1259 / 12 ≈ 104.91 balones por mes</a:t>
            </a:r>
          </a:p>
          <a:p>
            <a:pPr algn="just">
              <a:lnSpc>
                <a:spcPts val="2943"/>
              </a:lnSpc>
            </a:pPr>
            <a:r>
              <a:rPr lang="en-US" sz="2102">
                <a:solidFill>
                  <a:srgbClr val="000000"/>
                </a:solidFill>
                <a:latin typeface="Glacial Indifference"/>
              </a:rPr>
              <a:t>Cálculo del Retorno de Inversión (ROI): Ingresos totales = Balones necesarios * Precio promedio por balón Ingresos totales = 1259 * $450 = $566,550</a:t>
            </a:r>
          </a:p>
          <a:p>
            <a:pPr algn="just">
              <a:lnSpc>
                <a:spcPts val="2943"/>
              </a:lnSpc>
            </a:pPr>
            <a:r>
              <a:rPr lang="en-US" sz="2102">
                <a:solidFill>
                  <a:srgbClr val="000000"/>
                </a:solidFill>
                <a:latin typeface="Glacial Indifference"/>
              </a:rPr>
              <a:t>ROI = (Ingresos totales - Presupuesto Total) / Presupuesto Total ROI = ($566,550 - $289,450.15) / $289,450.15 ≈ 0.9573</a:t>
            </a:r>
          </a:p>
          <a:p>
            <a:pPr algn="just">
              <a:lnSpc>
                <a:spcPts val="2943"/>
              </a:lnSpc>
            </a:pPr>
            <a:r>
              <a:rPr lang="en-US" sz="2102">
                <a:solidFill>
                  <a:srgbClr val="000000"/>
                </a:solidFill>
                <a:latin typeface="Glacial Indifference"/>
              </a:rPr>
              <a:t>En este caso, el ROI calculado es aproximadamente 0.9573 pesos de retorno. Esto indica que la inversión en la venta de balones es rentable, ya que el ROI es positivo y mayor que 0.</a:t>
            </a:r>
          </a:p>
          <a:p>
            <a:pPr algn="just">
              <a:lnSpc>
                <a:spcPts val="294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DAFrwqNme9Q</dc:identifier>
  <dcterms:modified xsi:type="dcterms:W3CDTF">2011-08-01T06:04:30Z</dcterms:modified>
  <cp:revision>1</cp:revision>
  <dc:title>Plantilla de presentación propuesta de negocio moderna y elegante </dc:title>
</cp:coreProperties>
</file>